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7" r:id="rId10"/>
    <p:sldId id="263" r:id="rId11"/>
    <p:sldId id="266" r:id="rId12"/>
    <p:sldId id="264" r:id="rId13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Precision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0.0333333333333333"/>
                  <c:y val="-0.006250000000000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0625"/>
                  <c:y val="0.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工作表1!$A$2:$A$4</c:f>
              <c:strCache>
                <c:ptCount val="3"/>
                <c:pt idx="0">
                  <c:v>T</c:v>
                </c:pt>
                <c:pt idx="1">
                  <c:v>F</c:v>
                </c:pt>
                <c:pt idx="2">
                  <c:v>N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0.893</c:v>
                </c:pt>
                <c:pt idx="1">
                  <c:v>0.821</c:v>
                </c:pt>
                <c:pt idx="2">
                  <c:v>0.797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Recall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0.0208333333333333"/>
                  <c:y val="-0.006250000000000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229166666666667"/>
                  <c:y val="-0.01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41666502624672"/>
                  <c:y val="0.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工作表1!$A$2:$A$4</c:f>
              <c:strCache>
                <c:ptCount val="3"/>
                <c:pt idx="0">
                  <c:v>T</c:v>
                </c:pt>
                <c:pt idx="1">
                  <c:v>F</c:v>
                </c:pt>
                <c:pt idx="2">
                  <c:v>N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0.928</c:v>
                </c:pt>
                <c:pt idx="1">
                  <c:v>0.823</c:v>
                </c:pt>
                <c:pt idx="2">
                  <c:v>0.623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2139080280"/>
        <c:axId val="-2139022856"/>
        <c:axId val="0"/>
      </c:bar3DChart>
      <c:catAx>
        <c:axId val="-213908028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9022856"/>
        <c:crosses val="autoZero"/>
        <c:auto val="1"/>
        <c:lblAlgn val="ctr"/>
        <c:lblOffset val="100"/>
        <c:noMultiLvlLbl val="0"/>
      </c:catAx>
      <c:valAx>
        <c:axId val="-2139022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90802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T</c:v>
                </c:pt>
              </c:strCache>
            </c:strRef>
          </c:tx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0.1 N</c:v>
                </c:pt>
                <c:pt idx="1">
                  <c:v>0.2 N</c:v>
                </c:pt>
                <c:pt idx="2">
                  <c:v>0.3 N</c:v>
                </c:pt>
                <c:pt idx="3">
                  <c:v>0.4 N</c:v>
                </c:pt>
                <c:pt idx="4">
                  <c:v>0.5 N</c:v>
                </c:pt>
                <c:pt idx="5">
                  <c:v>0.6 N</c:v>
                </c:pt>
                <c:pt idx="6">
                  <c:v>0.7 N</c:v>
                </c:pt>
                <c:pt idx="7">
                  <c:v>0.8 N</c:v>
                </c:pt>
                <c:pt idx="8">
                  <c:v>0.9 N</c:v>
                </c:pt>
              </c:strCache>
            </c:strRef>
          </c:cat>
          <c:val>
            <c:numRef>
              <c:f>工作表1!$B$2:$B$10</c:f>
              <c:numCache>
                <c:formatCode>General</c:formatCode>
                <c:ptCount val="9"/>
                <c:pt idx="0">
                  <c:v>0.792</c:v>
                </c:pt>
                <c:pt idx="1">
                  <c:v>0.851</c:v>
                </c:pt>
                <c:pt idx="2">
                  <c:v>0.858</c:v>
                </c:pt>
                <c:pt idx="3">
                  <c:v>0.864</c:v>
                </c:pt>
                <c:pt idx="4">
                  <c:v>0.868</c:v>
                </c:pt>
                <c:pt idx="5">
                  <c:v>0.882</c:v>
                </c:pt>
                <c:pt idx="6">
                  <c:v>0.893</c:v>
                </c:pt>
                <c:pt idx="7">
                  <c:v>0.898</c:v>
                </c:pt>
                <c:pt idx="8">
                  <c:v>0.901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F</c:v>
                </c:pt>
              </c:strCache>
            </c:strRef>
          </c:tx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0.1 N</c:v>
                </c:pt>
                <c:pt idx="1">
                  <c:v>0.2 N</c:v>
                </c:pt>
                <c:pt idx="2">
                  <c:v>0.3 N</c:v>
                </c:pt>
                <c:pt idx="3">
                  <c:v>0.4 N</c:v>
                </c:pt>
                <c:pt idx="4">
                  <c:v>0.5 N</c:v>
                </c:pt>
                <c:pt idx="5">
                  <c:v>0.6 N</c:v>
                </c:pt>
                <c:pt idx="6">
                  <c:v>0.7 N</c:v>
                </c:pt>
                <c:pt idx="7">
                  <c:v>0.8 N</c:v>
                </c:pt>
                <c:pt idx="8">
                  <c:v>0.9 N</c:v>
                </c:pt>
              </c:strCache>
            </c:strRef>
          </c:cat>
          <c:val>
            <c:numRef>
              <c:f>工作表1!$C$2:$C$10</c:f>
              <c:numCache>
                <c:formatCode>General</c:formatCode>
                <c:ptCount val="9"/>
                <c:pt idx="0">
                  <c:v>0.499</c:v>
                </c:pt>
                <c:pt idx="1">
                  <c:v>0.682</c:v>
                </c:pt>
                <c:pt idx="2">
                  <c:v>0.699</c:v>
                </c:pt>
                <c:pt idx="3">
                  <c:v>0.721</c:v>
                </c:pt>
                <c:pt idx="4">
                  <c:v>0.74</c:v>
                </c:pt>
                <c:pt idx="5">
                  <c:v>0.758</c:v>
                </c:pt>
                <c:pt idx="6">
                  <c:v>0.782</c:v>
                </c:pt>
                <c:pt idx="7">
                  <c:v>0.801</c:v>
                </c:pt>
                <c:pt idx="8">
                  <c:v>0.808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N</c:v>
                </c:pt>
              </c:strCache>
            </c:strRef>
          </c:tx>
          <c:marker>
            <c:symbol val="none"/>
          </c:marker>
          <c:cat>
            <c:strRef>
              <c:f>工作表1!$A$2:$A$10</c:f>
              <c:strCache>
                <c:ptCount val="9"/>
                <c:pt idx="0">
                  <c:v>0.1 N</c:v>
                </c:pt>
                <c:pt idx="1">
                  <c:v>0.2 N</c:v>
                </c:pt>
                <c:pt idx="2">
                  <c:v>0.3 N</c:v>
                </c:pt>
                <c:pt idx="3">
                  <c:v>0.4 N</c:v>
                </c:pt>
                <c:pt idx="4">
                  <c:v>0.5 N</c:v>
                </c:pt>
                <c:pt idx="5">
                  <c:v>0.6 N</c:v>
                </c:pt>
                <c:pt idx="6">
                  <c:v>0.7 N</c:v>
                </c:pt>
                <c:pt idx="7">
                  <c:v>0.8 N</c:v>
                </c:pt>
                <c:pt idx="8">
                  <c:v>0.9 N</c:v>
                </c:pt>
              </c:strCache>
            </c:strRef>
          </c:cat>
          <c:val>
            <c:numRef>
              <c:f>工作表1!$D$2:$D$10</c:f>
              <c:numCache>
                <c:formatCode>General</c:formatCode>
                <c:ptCount val="9"/>
                <c:pt idx="0">
                  <c:v>0.448</c:v>
                </c:pt>
                <c:pt idx="1">
                  <c:v>0.507</c:v>
                </c:pt>
                <c:pt idx="2">
                  <c:v>0.493</c:v>
                </c:pt>
                <c:pt idx="3">
                  <c:v>0.548</c:v>
                </c:pt>
                <c:pt idx="4">
                  <c:v>0.554</c:v>
                </c:pt>
                <c:pt idx="5">
                  <c:v>0.593</c:v>
                </c:pt>
                <c:pt idx="6">
                  <c:v>0.659</c:v>
                </c:pt>
                <c:pt idx="7">
                  <c:v>0.667</c:v>
                </c:pt>
                <c:pt idx="8">
                  <c:v>0.681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8917752"/>
        <c:axId val="-2138914776"/>
      </c:lineChart>
      <c:catAx>
        <c:axId val="-213891775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8914776"/>
        <c:crosses val="autoZero"/>
        <c:auto val="1"/>
        <c:lblAlgn val="ctr"/>
        <c:lblOffset val="100"/>
        <c:noMultiLvlLbl val="0"/>
      </c:catAx>
      <c:valAx>
        <c:axId val="-2138914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89177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9C482-AB9D-2C4A-B163-20DCCD23DFA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6C276-E890-EF47-9324-CC702E076CD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2704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6C276-E890-EF47-9324-CC702E076CDA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204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676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419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191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434609"/>
            <a:ext cx="374904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2551176"/>
            <a:ext cx="3749040" cy="3145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Aft>
                <a:spcPts val="10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798020" y="538594"/>
            <a:ext cx="1808485" cy="51671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150174">
            <a:off x="4827538" y="836203"/>
            <a:ext cx="3657600" cy="493776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標題上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55093">
            <a:off x="2359666" y="458370"/>
            <a:ext cx="4424669" cy="3079124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標題上 2 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6835967" y="278688"/>
            <a:ext cx="1695954" cy="484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924825"/>
            <a:ext cx="8001000" cy="1709928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4800600"/>
            <a:ext cx="8001000" cy="12192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Picture 7" descr="shortRu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466612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55">
            <a:off x="2866028" y="3182426"/>
            <a:ext cx="1695954" cy="484558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150321">
            <a:off x="4329929" y="546774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317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80673">
            <a:off x="699762" y="451178"/>
            <a:ext cx="4163077" cy="2961146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張含標題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3480" y="4800600"/>
            <a:ext cx="3246120" cy="118872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415567" y="369110"/>
            <a:ext cx="3794703" cy="272976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0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0973137">
            <a:off x="530124" y="631160"/>
            <a:ext cx="3837559" cy="2604282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 rot="470783">
            <a:off x="708565" y="3070624"/>
            <a:ext cx="3918749" cy="2827517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114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 rot="21240000">
            <a:off x="4717562" y="3396154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按一下以編輯母片標題樣式</a:t>
            </a: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張含標題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4876800"/>
            <a:ext cx="3048000" cy="118872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Aft>
                <a:spcPts val="300"/>
              </a:spcAft>
              <a:buNone/>
              <a:defRPr sz="20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5" name="Picture 14" descr="parAv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8222">
            <a:off x="7428515" y="2619243"/>
            <a:ext cx="1580737" cy="451639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6339646" y="604321"/>
            <a:ext cx="1610332" cy="2025115"/>
          </a:xfrm>
          <a:prstGeom prst="rect">
            <a:avLst/>
          </a:prstGeom>
        </p:spPr>
      </p:pic>
      <p:pic>
        <p:nvPicPr>
          <p:cNvPr id="13" name="Picture 12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22260">
            <a:off x="4891846" y="985321"/>
            <a:ext cx="1610332" cy="2025115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 rot="247118">
            <a:off x="5075220" y="1165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 rot="271248">
            <a:off x="6523020" y="784774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 rot="253865">
            <a:off x="4519045" y="2873698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6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193488">
            <a:off x="610678" y="450635"/>
            <a:ext cx="3931920" cy="2834640"/>
          </a:xfrm>
          <a:solidFill>
            <a:srgbClr val="FFFFFF">
              <a:shade val="85000"/>
            </a:srgbClr>
          </a:solidFill>
          <a:ln w="31750" cap="sq">
            <a:solidFill>
              <a:srgbClr val="FDFDFD"/>
            </a:solidFill>
            <a:miter lim="800000"/>
          </a:ln>
          <a:effectLst>
            <a:outerShdw blurRad="88900" dist="4445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 rot="21240000">
            <a:off x="455724" y="3551615"/>
            <a:ext cx="3474720" cy="1097280"/>
          </a:xfr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300"/>
              </a:spcAft>
              <a:buNone/>
              <a:defRPr sz="2800" kern="1200">
                <a:solidFill>
                  <a:schemeClr val="tx1"/>
                </a:solidFill>
                <a:latin typeface="Mistral" pitchFamily="66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spcBef>
                <a:spcPts val="0"/>
              </a:spcBef>
              <a:spcAft>
                <a:spcPts val="1800"/>
              </a:spcAft>
              <a:buFont typeface="Wingdings 2" pitchFamily="18" charset="2"/>
              <a:buNone/>
            </a:pPr>
            <a:r>
              <a:rPr lang="zh-TW" altLang="en-US" smtClean="0"/>
              <a:t>按一下以編輯母片標題樣式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Picture 6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634" y="577849"/>
            <a:ext cx="1882589" cy="5461001"/>
          </a:xfrm>
        </p:spPr>
        <p:txBody>
          <a:bodyPr vert="eaVert"/>
          <a:lstStyle>
            <a:lvl1pPr>
              <a:defRPr sz="440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4" y="577849"/>
            <a:ext cx="5768788" cy="546100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Picture 6" descr="vertical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1562100"/>
            <a:ext cx="152400" cy="37338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Picture 7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含 3 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Pag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2057401"/>
            <a:ext cx="8001000" cy="2424766"/>
          </a:xfrm>
        </p:spPr>
        <p:txBody>
          <a:bodyPr anchor="b" anchorCtr="0">
            <a:noAutofit/>
          </a:bodyPr>
          <a:lstStyle>
            <a:lvl1pPr>
              <a:defRPr sz="560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800600"/>
            <a:ext cx="8001000" cy="1219200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572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660">
            <a:off x="5138374" y="599839"/>
            <a:ext cx="1610332" cy="2025115"/>
          </a:xfrm>
          <a:prstGeom prst="rect">
            <a:avLst/>
          </a:prstGeom>
        </p:spPr>
      </p:pic>
      <p:pic>
        <p:nvPicPr>
          <p:cNvPr id="11" name="Picture 10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9776">
            <a:off x="2072772" y="555386"/>
            <a:ext cx="1610332" cy="2025115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 rot="21254634">
            <a:off x="2256146" y="735839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idx="15"/>
          </p:nvPr>
        </p:nvSpPr>
        <p:spPr>
          <a:xfrm rot="21315648">
            <a:off x="5321748" y="780292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  <p:pic>
        <p:nvPicPr>
          <p:cNvPr id="14" name="Picture 13" descr="pictureStamp-Fram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1790">
            <a:off x="3591963" y="936015"/>
            <a:ext cx="1610332" cy="202511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7"/>
          </p:nvPr>
        </p:nvSpPr>
        <p:spPr>
          <a:xfrm rot="100778">
            <a:off x="3775337" y="1116468"/>
            <a:ext cx="1243584" cy="1664208"/>
          </a:xfrm>
          <a:solidFill>
            <a:srgbClr val="FFFFFF">
              <a:shade val="85000"/>
            </a:srgbClr>
          </a:solidFill>
          <a:ln w="114300" cap="sq">
            <a:noFill/>
            <a:miter lim="800000"/>
          </a:ln>
          <a:effectLst/>
          <a:scene3d>
            <a:camera prst="perspectiveRelaxed">
              <a:rot lat="0" lon="0" rev="0"/>
            </a:camera>
            <a:lightRig rig="twoPt" dir="t">
              <a:rot lat="0" lon="0" rev="7200000"/>
            </a:lightRig>
          </a:scene3d>
          <a:sp3d prstMaterial="matte">
            <a:contourClr>
              <a:srgbClr val="FFFFFF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282700"/>
            <a:ext cx="8001000" cy="1917700"/>
          </a:xfrm>
        </p:spPr>
        <p:txBody>
          <a:bodyPr anchor="b" anchorCtr="0">
            <a:noAutofit/>
          </a:bodyPr>
          <a:lstStyle>
            <a:lvl1pPr algn="ctr">
              <a:defRPr sz="5600" b="0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3644153"/>
            <a:ext cx="8001000" cy="833718"/>
          </a:xfrm>
        </p:spPr>
        <p:txBody>
          <a:bodyPr anchor="t" anchorCtr="0"/>
          <a:lstStyle>
            <a:lvl1pPr marL="0" indent="0" algn="ctr">
              <a:spcAft>
                <a:spcPts val="0"/>
              </a:spcAft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33528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3460" y="1936751"/>
            <a:ext cx="3749040" cy="4102100"/>
          </a:xfrm>
        </p:spPr>
        <p:txBody>
          <a:bodyPr>
            <a:normAutofit/>
          </a:bodyPr>
          <a:lstStyle>
            <a:lvl1pPr>
              <a:spcAft>
                <a:spcPts val="1600"/>
              </a:spcAft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Picture 8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460" y="1874838"/>
            <a:ext cx="3749040" cy="639762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3460" y="2590800"/>
            <a:ext cx="3749040" cy="3448050"/>
          </a:xfrm>
        </p:spPr>
        <p:txBody>
          <a:bodyPr>
            <a:normAutofit/>
          </a:bodyPr>
          <a:lstStyle>
            <a:lvl1pPr>
              <a:spcAft>
                <a:spcPts val="1400"/>
              </a:spcAft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11" name="Picture 10" descr="standard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3733800" cy="15240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153" y="443752"/>
            <a:ext cx="3749040" cy="1707777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494" y="430306"/>
            <a:ext cx="3749040" cy="560854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2000"/>
            </a:lvl6pPr>
            <a:lvl7pPr marL="2290763" indent="-461963">
              <a:defRPr sz="2000"/>
            </a:lvl7pPr>
            <a:lvl8pPr marL="2290763" indent="-461963">
              <a:defRPr sz="2000"/>
            </a:lvl8pPr>
            <a:lvl9pPr marL="2290763" indent="-461963"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153" y="2554940"/>
            <a:ext cx="3749040" cy="3146613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9" name="Picture 8" descr="short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98" y="2305609"/>
            <a:ext cx="2495550" cy="95250"/>
          </a:xfrm>
          <a:prstGeom prst="rect">
            <a:avLst/>
          </a:prstGeom>
          <a:effectLst>
            <a:outerShdw blurRad="25400" sx="101000" sy="101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PageOverlay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905000"/>
            <a:ext cx="8001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72100" y="6158753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E5ADD252-C45C-4846-8477-4BBA9EC9D802}" type="datetimeFigureOut">
              <a:rPr kumimoji="1" lang="zh-TW" altLang="en-US" smtClean="0"/>
              <a:t>1/12/16</a:t>
            </a:fld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46220" y="6158753"/>
            <a:ext cx="1051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1052C3DE-18E3-3843-B8B8-C2191D9CFDF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0"/>
        </a:spcBef>
        <a:spcAft>
          <a:spcPts val="2000"/>
        </a:spcAft>
        <a:buFont typeface="Wingdings 2" pitchFamily="18" charset="2"/>
        <a:buChar char="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0"/>
        </a:spcBef>
        <a:spcAft>
          <a:spcPts val="1000"/>
        </a:spcAft>
        <a:buClr>
          <a:schemeClr val="bg2"/>
        </a:buClr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0"/>
        </a:spcBef>
        <a:spcAft>
          <a:spcPts val="1000"/>
        </a:spcAft>
        <a:buFont typeface="Wingdings 2" pitchFamily="18" charset="2"/>
        <a:buChar char="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ts val="0"/>
        </a:spcBef>
        <a:spcAft>
          <a:spcPts val="600"/>
        </a:spcAft>
        <a:buFont typeface="Wingdings 2" pitchFamily="18" charset="2"/>
        <a:buChar char="ò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MasTagger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r>
              <a:rPr kumimoji="1" lang="en-US" altLang="zh-TW" sz="2800" dirty="0" smtClean="0"/>
              <a:t>What’s The </a:t>
            </a:r>
            <a:r>
              <a:rPr kumimoji="1" lang="en-US" altLang="zh-TW" sz="2800" dirty="0"/>
              <a:t>Subject </a:t>
            </a:r>
            <a:r>
              <a:rPr kumimoji="1" lang="en-US" altLang="zh-TW" sz="2800" dirty="0" smtClean="0"/>
              <a:t>Person of </a:t>
            </a:r>
            <a:r>
              <a:rPr kumimoji="1" lang="en-US" altLang="zh-TW" sz="2800" dirty="0"/>
              <a:t>This Photograph?</a:t>
            </a:r>
            <a:endParaRPr kumimoji="1" lang="zh-TW" altLang="en-US" sz="28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Demo ID 10 </a:t>
            </a:r>
            <a:r>
              <a:rPr kumimoji="1" lang="zh-TW" altLang="en-US" dirty="0" smtClean="0"/>
              <a:t>資工四</a:t>
            </a:r>
            <a:endParaRPr kumimoji="1" lang="en-US" altLang="zh-TW" dirty="0" smtClean="0"/>
          </a:p>
          <a:p>
            <a:r>
              <a:rPr kumimoji="1" lang="zh-TW" altLang="en-US" dirty="0" smtClean="0"/>
              <a:t>陳亮瑋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江東峻</a:t>
            </a:r>
            <a:r>
              <a:rPr kumimoji="1" lang="en-US" altLang="zh-TW" dirty="0" smtClean="0"/>
              <a:t> </a:t>
            </a:r>
            <a:r>
              <a:rPr kumimoji="1" lang="zh-TW" altLang="en-US" dirty="0" smtClean="0"/>
              <a:t>林鈺惟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 (Static)</a:t>
            </a:r>
            <a:endParaRPr kumimoji="1" lang="zh-TW" altLang="en-US" dirty="0"/>
          </a:p>
        </p:txBody>
      </p:sp>
      <p:pic>
        <p:nvPicPr>
          <p:cNvPr id="4" name="圖片 3" descr="螢幕快照 2016-01-12 1.23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89249"/>
            <a:ext cx="8283951" cy="31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3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Real Time Camera !!!</a:t>
            </a:r>
            <a:endParaRPr kumimoji="1" lang="zh-TW" altLang="en-US" dirty="0"/>
          </a:p>
        </p:txBody>
      </p:sp>
      <p:pic>
        <p:nvPicPr>
          <p:cNvPr id="5" name="圖片 4" descr="im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30" y="1986824"/>
            <a:ext cx="5868256" cy="44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Questions?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1618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 </a:t>
            </a:r>
            <a:endParaRPr kumimoji="1" lang="zh-TW" altLang="en-US" dirty="0"/>
          </a:p>
        </p:txBody>
      </p:sp>
      <p:pic>
        <p:nvPicPr>
          <p:cNvPr id="5" name="圖片 4" descr="螢幕快照 2016-01-11 10.02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20" y="1603204"/>
            <a:ext cx="6121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9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Framework</a:t>
            </a:r>
            <a:endParaRPr kumimoji="1" lang="zh-TW" altLang="en-US" dirty="0"/>
          </a:p>
        </p:txBody>
      </p:sp>
      <p:sp>
        <p:nvSpPr>
          <p:cNvPr id="6" name="流程圖 5"/>
          <p:cNvSpPr/>
          <p:nvPr/>
        </p:nvSpPr>
        <p:spPr>
          <a:xfrm>
            <a:off x="6732716" y="2233948"/>
            <a:ext cx="1666311" cy="779222"/>
          </a:xfrm>
          <a:prstGeom prst="flowChartProcess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sz="2400" dirty="0" smtClean="0"/>
              <a:t>Feature Extraction </a:t>
            </a:r>
            <a:endParaRPr lang="zh-TW" altLang="en-US" sz="2400" dirty="0"/>
          </a:p>
        </p:txBody>
      </p:sp>
      <p:sp>
        <p:nvSpPr>
          <p:cNvPr id="8" name="流程圖 7"/>
          <p:cNvSpPr/>
          <p:nvPr/>
        </p:nvSpPr>
        <p:spPr>
          <a:xfrm>
            <a:off x="6178339" y="3953707"/>
            <a:ext cx="2614589" cy="779222"/>
          </a:xfrm>
          <a:prstGeom prst="flowChartProcess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sz="2400" dirty="0" smtClean="0"/>
              <a:t>Machine Learning </a:t>
            </a:r>
          </a:p>
          <a:p>
            <a:r>
              <a:rPr lang="en-US" altLang="zh-TW" sz="2400" dirty="0" smtClean="0"/>
              <a:t>Model</a:t>
            </a:r>
            <a:endParaRPr lang="zh-TW" altLang="en-US" sz="2400" dirty="0"/>
          </a:p>
        </p:txBody>
      </p:sp>
      <p:sp>
        <p:nvSpPr>
          <p:cNvPr id="9" name="流程圖 8"/>
          <p:cNvSpPr/>
          <p:nvPr/>
        </p:nvSpPr>
        <p:spPr>
          <a:xfrm>
            <a:off x="6302665" y="5641313"/>
            <a:ext cx="2269835" cy="627780"/>
          </a:xfrm>
          <a:prstGeom prst="flowChartProcess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sz="3200" dirty="0" smtClean="0"/>
              <a:t>Evaluation</a:t>
            </a:r>
            <a:endParaRPr lang="zh-TW" altLang="en-US" sz="3200" dirty="0"/>
          </a:p>
        </p:txBody>
      </p:sp>
      <p:pic>
        <p:nvPicPr>
          <p:cNvPr id="10" name="圖片 9" descr="螢幕快照 2016-01-11 10.02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6" y="2107991"/>
            <a:ext cx="2482273" cy="18539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14743" y="1738659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Images with Face Detection</a:t>
            </a:r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2980165" y="2190210"/>
            <a:ext cx="822960" cy="822960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>
          <a:xfrm>
            <a:off x="5738531" y="2168341"/>
            <a:ext cx="822960" cy="822960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4" name="流程圖 13"/>
          <p:cNvSpPr/>
          <p:nvPr/>
        </p:nvSpPr>
        <p:spPr>
          <a:xfrm>
            <a:off x="3954256" y="2190210"/>
            <a:ext cx="1666311" cy="779222"/>
          </a:xfrm>
          <a:prstGeom prst="flowChartProcess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sz="2400" dirty="0" smtClean="0"/>
              <a:t>Semantic Tagging</a:t>
            </a:r>
            <a:endParaRPr lang="zh-TW" altLang="en-US" sz="2400" dirty="0"/>
          </a:p>
        </p:txBody>
      </p:sp>
      <p:sp>
        <p:nvSpPr>
          <p:cNvPr id="15" name="向下箭號 14"/>
          <p:cNvSpPr/>
          <p:nvPr/>
        </p:nvSpPr>
        <p:spPr>
          <a:xfrm>
            <a:off x="7066996" y="3097425"/>
            <a:ext cx="774317" cy="725324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7066996" y="4818353"/>
            <a:ext cx="774317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9950475">
            <a:off x="3912466" y="4171282"/>
            <a:ext cx="2167849" cy="937622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8" name="流程圖 17"/>
          <p:cNvSpPr/>
          <p:nvPr/>
        </p:nvSpPr>
        <p:spPr>
          <a:xfrm>
            <a:off x="892828" y="5067658"/>
            <a:ext cx="3061428" cy="804789"/>
          </a:xfrm>
          <a:prstGeom prst="flowChartProcess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TW" sz="3200" dirty="0" smtClean="0"/>
              <a:t>Application Use</a:t>
            </a:r>
            <a:endParaRPr lang="zh-TW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4302479" y="1774721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T/F/N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229603" y="6281695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5-fold Cross-Validation </a:t>
            </a:r>
          </a:p>
        </p:txBody>
      </p:sp>
      <p:sp>
        <p:nvSpPr>
          <p:cNvPr id="21" name="矩形 20"/>
          <p:cNvSpPr/>
          <p:nvPr/>
        </p:nvSpPr>
        <p:spPr>
          <a:xfrm>
            <a:off x="7973670" y="479539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SVM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 rot="5701423">
            <a:off x="1812359" y="4109596"/>
            <a:ext cx="822960" cy="822960"/>
          </a:xfrm>
          <a:prstGeom prst="striped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870729" y="301317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Training Data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388456" y="4250321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Testing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38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r>
              <a:rPr lang="en-US" altLang="zh-TW" dirty="0"/>
              <a:t> Face </a:t>
            </a:r>
            <a:r>
              <a:rPr lang="en-US" altLang="zh-TW" dirty="0" smtClean="0"/>
              <a:t>Detection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Use </a:t>
            </a:r>
            <a:r>
              <a:rPr kumimoji="1" lang="en-US" altLang="zh-TW" dirty="0" err="1" smtClean="0"/>
              <a:t>Haar</a:t>
            </a:r>
            <a:r>
              <a:rPr kumimoji="1" lang="en-US" altLang="zh-TW" dirty="0"/>
              <a:t>-cascade Detection in </a:t>
            </a:r>
            <a:r>
              <a:rPr kumimoji="1" lang="en-US" altLang="zh-TW" dirty="0" err="1" smtClean="0"/>
              <a:t>OpenCV</a:t>
            </a:r>
            <a:endParaRPr kumimoji="1" lang="en-US" altLang="zh-TW" dirty="0" smtClean="0"/>
          </a:p>
          <a:p>
            <a:r>
              <a:rPr lang="en-US" altLang="zh-TW" dirty="0" smtClean="0"/>
              <a:t>A widely used model: haarcascade_frontalface_alt2</a:t>
            </a:r>
            <a:r>
              <a:rPr lang="en-US" altLang="zh-TW" dirty="0"/>
              <a:t>.</a:t>
            </a:r>
            <a:r>
              <a:rPr lang="en-US" altLang="zh-TW" dirty="0" smtClean="0"/>
              <a:t>xml</a:t>
            </a:r>
          </a:p>
          <a:p>
            <a:r>
              <a:rPr kumimoji="1" lang="en-US" altLang="zh-TW" dirty="0" smtClean="0"/>
              <a:t>But there are some errors and the model cannot tell the subjects between non-subjects  </a:t>
            </a:r>
            <a:endParaRPr kumimoji="1" lang="zh-TW" altLang="en-US" dirty="0"/>
          </a:p>
        </p:txBody>
      </p:sp>
      <p:pic>
        <p:nvPicPr>
          <p:cNvPr id="4" name="圖片 3" descr="螢幕快照 2016-01-11 10.29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04" y="3745109"/>
            <a:ext cx="3696577" cy="27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4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Semantic Tagging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Dataset : Crawl 2000 photos from Facebook  </a:t>
            </a:r>
          </a:p>
          <a:p>
            <a:r>
              <a:rPr kumimoji="1" lang="en-US" altLang="zh-TW" dirty="0" smtClean="0"/>
              <a:t>We use the 290 photos with not only </a:t>
            </a:r>
            <a:r>
              <a:rPr kumimoji="1" lang="en-US" altLang="zh-TW" dirty="0" err="1" smtClean="0"/>
              <a:t>Ts</a:t>
            </a:r>
            <a:r>
              <a:rPr kumimoji="1" lang="en-US" altLang="zh-TW" dirty="0" smtClean="0"/>
              <a:t> for training</a:t>
            </a:r>
          </a:p>
          <a:p>
            <a:r>
              <a:rPr kumimoji="1" lang="en-US" altLang="zh-TW" dirty="0" smtClean="0"/>
              <a:t>Tag with 3 labels (within group consensus)</a:t>
            </a:r>
          </a:p>
          <a:p>
            <a:pPr lvl="1"/>
            <a:r>
              <a:rPr kumimoji="1" lang="en-US" altLang="zh-TW" sz="1800" dirty="0"/>
              <a:t>T : True Subject People</a:t>
            </a:r>
          </a:p>
          <a:p>
            <a:pPr lvl="1"/>
            <a:r>
              <a:rPr kumimoji="1" lang="en-US" altLang="zh-TW" sz="1800" dirty="0"/>
              <a:t>F : Non-Subject People</a:t>
            </a:r>
          </a:p>
          <a:p>
            <a:pPr lvl="1"/>
            <a:r>
              <a:rPr kumimoji="1" lang="en-US" altLang="zh-TW" sz="1800" dirty="0"/>
              <a:t>N : Non-Human </a:t>
            </a:r>
            <a:r>
              <a:rPr kumimoji="1" lang="en-US" altLang="zh-TW" sz="1800" dirty="0" smtClean="0"/>
              <a:t>Objects</a:t>
            </a: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 smtClean="0"/>
          </a:p>
          <a:p>
            <a:pPr lvl="1"/>
            <a:endParaRPr kumimoji="1" lang="en-US" altLang="zh-TW" dirty="0" smtClean="0"/>
          </a:p>
        </p:txBody>
      </p:sp>
      <p:pic>
        <p:nvPicPr>
          <p:cNvPr id="4" name="圖片 3" descr="螢幕快照 2016-01-11 10.47.49 PM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7" y="3684426"/>
            <a:ext cx="4104300" cy="30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5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Feature Extraction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Global Features : The feature of the whole image</a:t>
            </a:r>
          </a:p>
          <a:p>
            <a:pPr lvl="1"/>
            <a:r>
              <a:rPr kumimoji="1" lang="en-US" altLang="zh-TW" dirty="0" smtClean="0"/>
              <a:t>Color histograms</a:t>
            </a:r>
          </a:p>
          <a:p>
            <a:pPr lvl="1"/>
            <a:r>
              <a:rPr kumimoji="1" lang="en-US" altLang="zh-TW" dirty="0" smtClean="0"/>
              <a:t>The mean and variance of (x, y) and (width, height) of all faces in this image</a:t>
            </a:r>
          </a:p>
          <a:p>
            <a:pPr lvl="1"/>
            <a:r>
              <a:rPr kumimoji="1" lang="en-US" altLang="zh-TW" dirty="0" smtClean="0"/>
              <a:t>Density (</a:t>
            </a:r>
            <a:r>
              <a:rPr kumimoji="1" lang="en-US" altLang="zh-TW" dirty="0"/>
              <a:t>a</a:t>
            </a:r>
            <a:r>
              <a:rPr kumimoji="1" lang="en-US" altLang="zh-TW" dirty="0" smtClean="0"/>
              <a:t>verage distance </a:t>
            </a:r>
            <a:r>
              <a:rPr kumimoji="1" lang="en-US" altLang="zh-TW" dirty="0"/>
              <a:t>of </a:t>
            </a:r>
            <a:r>
              <a:rPr kumimoji="1" lang="en-US" altLang="zh-TW" dirty="0" smtClean="0"/>
              <a:t>faces)</a:t>
            </a:r>
          </a:p>
          <a:p>
            <a:pPr lvl="1"/>
            <a:endParaRPr kumimoji="1" lang="en-US" altLang="zh-TW" dirty="0" smtClean="0"/>
          </a:p>
          <a:p>
            <a:r>
              <a:rPr kumimoji="1" lang="en-US" altLang="zh-TW" dirty="0" smtClean="0"/>
              <a:t>Local Features : The feature of a face</a:t>
            </a:r>
          </a:p>
          <a:p>
            <a:pPr lvl="1"/>
            <a:r>
              <a:rPr kumimoji="1" lang="en-US" altLang="zh-TW" dirty="0"/>
              <a:t>(x, y) and (width, height) </a:t>
            </a:r>
            <a:r>
              <a:rPr kumimoji="1" lang="en-US" altLang="zh-TW" dirty="0" smtClean="0"/>
              <a:t>of this face</a:t>
            </a:r>
          </a:p>
          <a:p>
            <a:pPr lvl="1"/>
            <a:r>
              <a:rPr kumimoji="1" lang="en-US" altLang="zh-TW" dirty="0" smtClean="0"/>
              <a:t>Number of faces </a:t>
            </a:r>
            <a:r>
              <a:rPr kumimoji="1" lang="en-US" altLang="zh-TW" dirty="0"/>
              <a:t>with the circle </a:t>
            </a:r>
            <a:r>
              <a:rPr kumimoji="1" lang="en-US" altLang="zh-TW" dirty="0" smtClean="0"/>
              <a:t>(r = 0.4 width)</a:t>
            </a:r>
          </a:p>
          <a:p>
            <a:pPr lvl="1"/>
            <a:r>
              <a:rPr kumimoji="1" lang="en-US" altLang="zh-TW" dirty="0" smtClean="0"/>
              <a:t>Centrality</a:t>
            </a:r>
          </a:p>
          <a:p>
            <a:pPr lvl="1"/>
            <a:r>
              <a:rPr kumimoji="1" lang="en-US" altLang="zh-TW" dirty="0" smtClean="0"/>
              <a:t>Histograms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2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Machine Learning </a:t>
            </a:r>
            <a:r>
              <a:rPr lang="en-US" altLang="zh-TW" sz="4000" dirty="0" smtClean="0"/>
              <a:t>Model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Support Vector Machine (SVM) for classification problem (One versus One)</a:t>
            </a:r>
          </a:p>
          <a:p>
            <a:r>
              <a:rPr kumimoji="1" lang="en-US" altLang="zh-TW" dirty="0"/>
              <a:t>Radial basis function </a:t>
            </a:r>
            <a:r>
              <a:rPr kumimoji="1" lang="en-US" altLang="zh-TW" dirty="0" smtClean="0"/>
              <a:t>(RBF) kernel</a:t>
            </a:r>
          </a:p>
          <a:p>
            <a:r>
              <a:rPr kumimoji="1" lang="en-US" altLang="zh-TW" dirty="0" smtClean="0"/>
              <a:t>Gird Search, C = 10</a:t>
            </a:r>
          </a:p>
          <a:p>
            <a:r>
              <a:rPr kumimoji="1" lang="en-US" altLang="zh-TW" dirty="0" smtClean="0"/>
              <a:t>Each sample is re-weighted by</a:t>
            </a:r>
          </a:p>
          <a:p>
            <a:pPr marL="0" indent="0">
              <a:buNone/>
            </a:pPr>
            <a:r>
              <a:rPr kumimoji="1" lang="en-US" altLang="zh-TW" dirty="0" smtClean="0"/>
              <a:t>	1/#(faces in this image)</a:t>
            </a:r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 descr="螢幕快照 2016-01-12 1.0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572" y="3666760"/>
            <a:ext cx="3649427" cy="31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5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Evaluation </a:t>
            </a:r>
            <a:br>
              <a:rPr lang="en-US" altLang="zh-TW" sz="4000" dirty="0" smtClean="0"/>
            </a:br>
            <a:r>
              <a:rPr lang="en-US" altLang="zh-TW" sz="4000" dirty="0" smtClean="0"/>
              <a:t>5 fold cross-validation</a:t>
            </a:r>
            <a:endParaRPr kumimoji="1"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Precision / Recall, weighted by </a:t>
            </a:r>
            <a:r>
              <a:rPr kumimoji="1" lang="en-US" altLang="zh-TW" dirty="0"/>
              <a:t>1/#(faces in this image</a:t>
            </a:r>
            <a:r>
              <a:rPr kumimoji="1" lang="en-US" altLang="zh-TW" dirty="0" smtClean="0"/>
              <a:t>)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2111128183"/>
              </p:ext>
            </p:extLst>
          </p:nvPr>
        </p:nvGraphicFramePr>
        <p:xfrm>
          <a:off x="1599440" y="24281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594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Evaluation – F1 Score Convergence</a:t>
            </a:r>
            <a:endParaRPr kumimoji="1" lang="zh-TW" altLang="en-US" sz="4000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7718775"/>
              </p:ext>
            </p:extLst>
          </p:nvPr>
        </p:nvGraphicFramePr>
        <p:xfrm>
          <a:off x="571500" y="1905000"/>
          <a:ext cx="8001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5899006" y="601980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1 N = whole dataset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614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旅行記錄">
  <a:themeElements>
    <a:clrScheme name="旅行記錄">
      <a:dk1>
        <a:sysClr val="windowText" lastClr="000000"/>
      </a:dk1>
      <a:lt1>
        <a:srgbClr val="EAC968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旅行記錄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旅行記錄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20000"/>
                <a:satMod val="130000"/>
              </a:schemeClr>
              <a:schemeClr val="phClr">
                <a:tint val="80000"/>
                <a:satMod val="150000"/>
              </a:schemeClr>
            </a:duotone>
          </a:blip>
          <a:tile tx="0" ty="0" sx="50000" sy="50000" flip="none" algn="tl"/>
        </a:blip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6600000" sx="102000" sy="102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88900" dist="63500" dir="2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sunset" dir="t">
              <a:rot lat="0" lon="0" rev="4200000"/>
            </a:lightRig>
          </a:scene3d>
          <a:sp3d>
            <a:bevelT w="635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0000"/>
                <a:hueMod val="85000"/>
                <a:satMod val="300000"/>
                <a:lumMod val="100000"/>
              </a:schemeClr>
            </a:gs>
            <a:gs pos="40000">
              <a:schemeClr val="phClr">
                <a:tint val="45000"/>
                <a:shade val="99000"/>
                <a:hueMod val="95000"/>
                <a:satMod val="300000"/>
                <a:lumMod val="100000"/>
              </a:schemeClr>
            </a:gs>
            <a:gs pos="100000">
              <a:schemeClr val="phClr">
                <a:shade val="20000"/>
                <a:hueMod val="95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70000"/>
                <a:satMod val="2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旅行記錄.thmx</Template>
  <TotalTime>270</TotalTime>
  <Words>281</Words>
  <Application>Microsoft Macintosh PowerPoint</Application>
  <PresentationFormat>如螢幕大小 (4:3)</PresentationFormat>
  <Paragraphs>58</Paragraphs>
  <Slides>12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旅行記錄</vt:lpstr>
      <vt:lpstr>MasTagger What’s The Subject Person of This Photograph?</vt:lpstr>
      <vt:lpstr>Motivation </vt:lpstr>
      <vt:lpstr>Framework</vt:lpstr>
      <vt:lpstr>OpenCV Face Detection</vt:lpstr>
      <vt:lpstr>Semantic Tagging</vt:lpstr>
      <vt:lpstr>Feature Extraction </vt:lpstr>
      <vt:lpstr>Machine Learning Model</vt:lpstr>
      <vt:lpstr>Evaluation  5 fold cross-validation</vt:lpstr>
      <vt:lpstr>Evaluation – F1 Score Convergence</vt:lpstr>
      <vt:lpstr>Demo (Static)</vt:lpstr>
      <vt:lpstr>Real Time Camera !!!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MasTagger</dc:title>
  <dc:creator>Ben Chen</dc:creator>
  <cp:lastModifiedBy>Ben Chen</cp:lastModifiedBy>
  <cp:revision>18</cp:revision>
  <dcterms:created xsi:type="dcterms:W3CDTF">2016-01-11T13:58:37Z</dcterms:created>
  <dcterms:modified xsi:type="dcterms:W3CDTF">2016-01-11T18:30:28Z</dcterms:modified>
</cp:coreProperties>
</file>